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312" r:id="rId4"/>
    <p:sldId id="314" r:id="rId5"/>
    <p:sldId id="316" r:id="rId6"/>
    <p:sldId id="335" r:id="rId7"/>
    <p:sldId id="332" r:id="rId8"/>
    <p:sldId id="328" r:id="rId9"/>
    <p:sldId id="317" r:id="rId10"/>
    <p:sldId id="331" r:id="rId11"/>
    <p:sldId id="330" r:id="rId12"/>
    <p:sldId id="320" r:id="rId13"/>
    <p:sldId id="324" r:id="rId14"/>
    <p:sldId id="336" r:id="rId15"/>
    <p:sldId id="333" r:id="rId16"/>
    <p:sldId id="325" r:id="rId17"/>
    <p:sldId id="327" r:id="rId18"/>
    <p:sldId id="323" r:id="rId19"/>
    <p:sldId id="341" r:id="rId20"/>
    <p:sldId id="334" r:id="rId21"/>
    <p:sldId id="326" r:id="rId22"/>
    <p:sldId id="342" r:id="rId23"/>
    <p:sldId id="339" r:id="rId24"/>
    <p:sldId id="340" r:id="rId25"/>
    <p:sldId id="33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92"/>
    <p:restoredTop sz="94769"/>
  </p:normalViewPr>
  <p:slideViewPr>
    <p:cSldViewPr snapToGrid="0" snapToObjects="1">
      <p:cViewPr varScale="1">
        <p:scale>
          <a:sx n="164" d="100"/>
          <a:sy n="164" d="100"/>
        </p:scale>
        <p:origin x="1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D712C-6B83-B44B-B151-23ABCA19F6EB}" type="datetimeFigureOut">
              <a:rPr lang="en-US" smtClean="0"/>
              <a:t>8/11/20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B8F78-F9AF-2A4C-9E22-9268E918A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56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8E313-0D82-9749-B421-1817EA1E0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003F6C-1798-1F4E-B288-5357BB391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EF3E7-8889-2847-9A02-9AA0688DD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C67C-6938-3A46-9A3F-7104789018AE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76E0A-4B48-C34A-A53D-69BD85D20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630A5-F045-E24E-A0BB-31421FB5F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77DB-5D6B-F446-9EED-A32A4770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2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3D57-D355-D944-9218-DF4B11D4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014CC-D3FB-6E48-8381-730AB2ADA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4E944-0722-7843-803F-0677B15E6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C67C-6938-3A46-9A3F-7104789018AE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95219-0421-CB48-8B05-9FCBF0EFE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9FBA3-C737-3449-B4E4-3C3AD09CD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77DB-5D6B-F446-9EED-A32A4770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84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5BCD5D-A555-524C-9315-64971CA60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0ADF4-B56F-4049-BB76-F8104914F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8CB2A-6F3F-DF40-ABDC-0C8052E17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C67C-6938-3A46-9A3F-7104789018AE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23057-9146-D04E-88FA-4F16C039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1697A-4060-2242-B56D-216E011E0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77DB-5D6B-F446-9EED-A32A4770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21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18DE3-C6C6-B148-89AE-75C8D0EA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E0901-A1AD-504B-B39D-319DF9AA4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0DEF2-6733-2C44-9E9A-E7283E14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C67C-6938-3A46-9A3F-7104789018AE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86AD3-75B1-1645-AEF0-32FB394F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B4DF-8C8D-AF40-9239-329CA4677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77DB-5D6B-F446-9EED-A32A4770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0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1EB0-1B78-3347-9C02-A24213015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A0F06-61AD-8C46-A80E-905180D2B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EE713-D9CA-B84C-A991-2FF5F227D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C67C-6938-3A46-9A3F-7104789018AE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525EF-DA8F-A240-BA70-CC539D98B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2F839-135C-1746-8882-613E3575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77DB-5D6B-F446-9EED-A32A4770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5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FBED-8A94-9C4C-A970-76B08AF1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9DA8E-C99A-6A4A-8AFE-75142BE8D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4D5B4-2BB2-914B-AFB3-9FAF339A2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69A44-EC94-6F47-BC7B-324F9ACFA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C67C-6938-3A46-9A3F-7104789018AE}" type="datetimeFigureOut">
              <a:rPr lang="en-US" smtClean="0"/>
              <a:t>8/11/20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F7F35B-3166-4E49-B2F6-20359D3F5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C0764-65EE-9940-ABCC-94535FC1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77DB-5D6B-F446-9EED-A32A4770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1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4AF74-1C1E-8A49-983D-BAF41252E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EC483-FC7B-5B4C-A3BD-CAEF057BC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04B0E-46D2-4949-A28D-4A4131373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73184-F6A4-C044-9800-6C3F1E2BAB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36EFE4-B654-A248-AC1C-7E50518EA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027233-7D8E-EA44-8D32-16951FEB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C67C-6938-3A46-9A3F-7104789018AE}" type="datetimeFigureOut">
              <a:rPr lang="en-US" smtClean="0"/>
              <a:t>8/11/20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AC6189-AFDA-A74A-8DBC-9EF36916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2728B8-909F-304C-A162-1D47CF65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77DB-5D6B-F446-9EED-A32A4770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60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2EB6-2062-B849-9B61-E2E11666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B909C-07AA-7A4A-A700-D8E17FA71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C67C-6938-3A46-9A3F-7104789018AE}" type="datetimeFigureOut">
              <a:rPr lang="en-US" smtClean="0"/>
              <a:t>8/11/20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5E26F8-087D-E74D-B40C-EBB4EE342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9DA62-D8D9-1943-830C-BAA888533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77DB-5D6B-F446-9EED-A32A4770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84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3F47C-068E-874A-9410-3E9C7735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C67C-6938-3A46-9A3F-7104789018AE}" type="datetimeFigureOut">
              <a:rPr lang="en-US" smtClean="0"/>
              <a:t>8/11/20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8E2920-5AD9-3044-BB0C-A46727A0B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46102-750D-C746-9CF1-13FD784D7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77DB-5D6B-F446-9EED-A32A4770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35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2A143-9293-984B-82FE-9E0351A44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B7B03-FCE0-5B48-89EC-17238FE43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342C5-9F13-6441-97B5-100914CA4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D0B77-6829-DA40-9F06-128265E02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C67C-6938-3A46-9A3F-7104789018AE}" type="datetimeFigureOut">
              <a:rPr lang="en-US" smtClean="0"/>
              <a:t>8/11/20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C1EF1-A919-9244-8C5C-35F898950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CCECB-8062-1743-B5DC-D8DD36FC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77DB-5D6B-F446-9EED-A32A4770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9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1A3B-2822-4245-8D42-A473C6BB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C203E7-8494-8E4E-8781-9D9A0CD0A1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16E09-DAAA-354F-BF88-072D139BC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71843-E378-7C40-A73E-133F4ED0C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C67C-6938-3A46-9A3F-7104789018AE}" type="datetimeFigureOut">
              <a:rPr lang="en-US" smtClean="0"/>
              <a:t>8/11/20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E3358-18B1-C141-9039-5CF31DD5A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81792-EB57-F24E-8375-D06D35321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77DB-5D6B-F446-9EED-A32A4770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9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FCECB5-01EB-184B-A793-28D46052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8CABD-0572-C04B-BB5B-DF32185E2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1D9D0-4FF3-614D-A553-B0320B9C1A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5C67C-6938-3A46-9A3F-7104789018AE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245DA-B7DF-C84C-A988-FB91BE016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A5C0-92A6-D444-BE0A-84B42C8B1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E77DB-5D6B-F446-9EED-A32A4770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16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I3Ei69I40s?feature=oembe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cluster.KMeans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decomposition.PCA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E4B27-A242-AC4F-9051-063554B5CD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Analysis in Python Pt. 2: Unsupervised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64089-964B-4C4C-A9CA-D8F41AEDC3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07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DF96585-2D6C-2E47-BE04-A692191CD3D4}"/>
              </a:ext>
            </a:extLst>
          </p:cNvPr>
          <p:cNvSpPr/>
          <p:nvPr/>
        </p:nvSpPr>
        <p:spPr>
          <a:xfrm>
            <a:off x="2001935" y="4320073"/>
            <a:ext cx="241300" cy="25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030D5-A282-E149-AF81-91FB44EC224E}"/>
              </a:ext>
            </a:extLst>
          </p:cNvPr>
          <p:cNvSpPr/>
          <p:nvPr/>
        </p:nvSpPr>
        <p:spPr>
          <a:xfrm>
            <a:off x="2528985" y="4777273"/>
            <a:ext cx="241300" cy="2540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B3BA41-4121-1D43-9960-FB66BB4B8653}"/>
              </a:ext>
            </a:extLst>
          </p:cNvPr>
          <p:cNvSpPr/>
          <p:nvPr/>
        </p:nvSpPr>
        <p:spPr>
          <a:xfrm>
            <a:off x="2497235" y="3900973"/>
            <a:ext cx="241300" cy="25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2B53B7-2E49-5B47-8B1E-627BFD439D6D}"/>
              </a:ext>
            </a:extLst>
          </p:cNvPr>
          <p:cNvSpPr/>
          <p:nvPr/>
        </p:nvSpPr>
        <p:spPr>
          <a:xfrm>
            <a:off x="5435600" y="3507273"/>
            <a:ext cx="241300" cy="2540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6F8FDD-3EE8-5B49-B94B-C7C881C05DAC}"/>
              </a:ext>
            </a:extLst>
          </p:cNvPr>
          <p:cNvSpPr/>
          <p:nvPr/>
        </p:nvSpPr>
        <p:spPr>
          <a:xfrm>
            <a:off x="5194300" y="2935773"/>
            <a:ext cx="241300" cy="25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3B04F2-87B1-2C48-9C1F-1A44C381A22B}"/>
              </a:ext>
            </a:extLst>
          </p:cNvPr>
          <p:cNvSpPr/>
          <p:nvPr/>
        </p:nvSpPr>
        <p:spPr>
          <a:xfrm>
            <a:off x="5854700" y="3062773"/>
            <a:ext cx="241300" cy="2540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73F58C-93B9-3B49-9A7A-6495416508B0}"/>
              </a:ext>
            </a:extLst>
          </p:cNvPr>
          <p:cNvCxnSpPr>
            <a:cxnSpLocks/>
          </p:cNvCxnSpPr>
          <p:nvPr/>
        </p:nvCxnSpPr>
        <p:spPr>
          <a:xfrm>
            <a:off x="1697135" y="5503555"/>
            <a:ext cx="54330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D02DCE-CD6E-2E4F-9955-43C747CB2C94}"/>
              </a:ext>
            </a:extLst>
          </p:cNvPr>
          <p:cNvCxnSpPr>
            <a:cxnSpLocks/>
          </p:cNvCxnSpPr>
          <p:nvPr/>
        </p:nvCxnSpPr>
        <p:spPr>
          <a:xfrm flipV="1">
            <a:off x="1697135" y="2313991"/>
            <a:ext cx="0" cy="3189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373446F-D904-084F-9028-E88080F64700}"/>
              </a:ext>
            </a:extLst>
          </p:cNvPr>
          <p:cNvSpPr/>
          <p:nvPr/>
        </p:nvSpPr>
        <p:spPr>
          <a:xfrm>
            <a:off x="3467308" y="3507273"/>
            <a:ext cx="99060" cy="96987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5DA9C6-F5C0-464F-9D93-BCFD808A9DB5}"/>
              </a:ext>
            </a:extLst>
          </p:cNvPr>
          <p:cNvSpPr/>
          <p:nvPr/>
        </p:nvSpPr>
        <p:spPr>
          <a:xfrm>
            <a:off x="4655358" y="4061142"/>
            <a:ext cx="99060" cy="96987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FEDFB64-7789-A948-A160-AE108C8E8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149225"/>
            <a:ext cx="10515600" cy="1325563"/>
          </a:xfrm>
        </p:spPr>
        <p:txBody>
          <a:bodyPr/>
          <a:lstStyle/>
          <a:p>
            <a:r>
              <a:rPr lang="en-US" dirty="0"/>
              <a:t>Clustering step 2: evaluate the quality of the assigned clusters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978B9-8479-B247-8EE1-B01AD2FB71EB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2224016" y="4109636"/>
            <a:ext cx="2431342" cy="3374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148662-D902-D34A-B96D-6552CB425685}"/>
              </a:ext>
            </a:extLst>
          </p:cNvPr>
          <p:cNvCxnSpPr>
            <a:cxnSpLocks/>
            <a:stCxn id="17" idx="2"/>
          </p:cNvCxnSpPr>
          <p:nvPr/>
        </p:nvCxnSpPr>
        <p:spPr>
          <a:xfrm flipH="1" flipV="1">
            <a:off x="2697830" y="3962526"/>
            <a:ext cx="1957528" cy="1471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6DCAD1-06E2-2345-BCC5-38C01C316CCF}"/>
              </a:ext>
            </a:extLst>
          </p:cNvPr>
          <p:cNvCxnSpPr>
            <a:cxnSpLocks/>
            <a:stCxn id="17" idx="4"/>
            <a:endCxn id="16" idx="5"/>
          </p:cNvCxnSpPr>
          <p:nvPr/>
        </p:nvCxnSpPr>
        <p:spPr>
          <a:xfrm flipH="1" flipV="1">
            <a:off x="3551861" y="3590057"/>
            <a:ext cx="1153027" cy="5680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FC2D0A9-552F-C446-9EAF-02F6E0774CD9}"/>
              </a:ext>
            </a:extLst>
          </p:cNvPr>
          <p:cNvCxnSpPr>
            <a:cxnSpLocks/>
            <a:stCxn id="16" idx="4"/>
          </p:cNvCxnSpPr>
          <p:nvPr/>
        </p:nvCxnSpPr>
        <p:spPr>
          <a:xfrm flipH="1">
            <a:off x="2556938" y="3604260"/>
            <a:ext cx="959900" cy="13358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8EA944-BEAC-4041-AC4F-E1CCFE9FF702}"/>
              </a:ext>
            </a:extLst>
          </p:cNvPr>
          <p:cNvCxnSpPr>
            <a:cxnSpLocks/>
            <a:stCxn id="8" idx="3"/>
            <a:endCxn id="16" idx="6"/>
          </p:cNvCxnSpPr>
          <p:nvPr/>
        </p:nvCxnSpPr>
        <p:spPr>
          <a:xfrm flipH="1" flipV="1">
            <a:off x="3566368" y="3555767"/>
            <a:ext cx="1904570" cy="16830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93B8E3-53EB-C94B-8E9C-8429F4F5E609}"/>
              </a:ext>
            </a:extLst>
          </p:cNvPr>
          <p:cNvCxnSpPr>
            <a:cxnSpLocks/>
            <a:endCxn id="16" idx="6"/>
          </p:cNvCxnSpPr>
          <p:nvPr/>
        </p:nvCxnSpPr>
        <p:spPr>
          <a:xfrm flipH="1">
            <a:off x="3566368" y="3204497"/>
            <a:ext cx="2369076" cy="3512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F1D5749-259B-9A46-B618-0099B4DD515A}"/>
              </a:ext>
            </a:extLst>
          </p:cNvPr>
          <p:cNvSpPr txBox="1"/>
          <p:nvPr/>
        </p:nvSpPr>
        <p:spPr>
          <a:xfrm>
            <a:off x="3037670" y="1741774"/>
            <a:ext cx="257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Between group distances</a:t>
            </a:r>
          </a:p>
        </p:txBody>
      </p:sp>
    </p:spTree>
    <p:extLst>
      <p:ext uri="{BB962C8B-B14F-4D97-AF65-F5344CB8AC3E}">
        <p14:creationId xmlns:p14="http://schemas.microsoft.com/office/powerpoint/2010/main" val="1945473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DF96585-2D6C-2E47-BE04-A692191CD3D4}"/>
              </a:ext>
            </a:extLst>
          </p:cNvPr>
          <p:cNvSpPr/>
          <p:nvPr/>
        </p:nvSpPr>
        <p:spPr>
          <a:xfrm>
            <a:off x="2001935" y="4320073"/>
            <a:ext cx="241300" cy="25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030D5-A282-E149-AF81-91FB44EC224E}"/>
              </a:ext>
            </a:extLst>
          </p:cNvPr>
          <p:cNvSpPr/>
          <p:nvPr/>
        </p:nvSpPr>
        <p:spPr>
          <a:xfrm>
            <a:off x="2528985" y="4777273"/>
            <a:ext cx="241300" cy="25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B3BA41-4121-1D43-9960-FB66BB4B8653}"/>
              </a:ext>
            </a:extLst>
          </p:cNvPr>
          <p:cNvSpPr/>
          <p:nvPr/>
        </p:nvSpPr>
        <p:spPr>
          <a:xfrm>
            <a:off x="2497235" y="3900973"/>
            <a:ext cx="241300" cy="25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2B53B7-2E49-5B47-8B1E-627BFD439D6D}"/>
              </a:ext>
            </a:extLst>
          </p:cNvPr>
          <p:cNvSpPr/>
          <p:nvPr/>
        </p:nvSpPr>
        <p:spPr>
          <a:xfrm>
            <a:off x="5435600" y="3507273"/>
            <a:ext cx="241300" cy="2540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6F8FDD-3EE8-5B49-B94B-C7C881C05DAC}"/>
              </a:ext>
            </a:extLst>
          </p:cNvPr>
          <p:cNvSpPr/>
          <p:nvPr/>
        </p:nvSpPr>
        <p:spPr>
          <a:xfrm>
            <a:off x="5194300" y="2935773"/>
            <a:ext cx="241300" cy="2540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3B04F2-87B1-2C48-9C1F-1A44C381A22B}"/>
              </a:ext>
            </a:extLst>
          </p:cNvPr>
          <p:cNvSpPr/>
          <p:nvPr/>
        </p:nvSpPr>
        <p:spPr>
          <a:xfrm>
            <a:off x="5854700" y="3062773"/>
            <a:ext cx="241300" cy="2540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73F58C-93B9-3B49-9A7A-6495416508B0}"/>
              </a:ext>
            </a:extLst>
          </p:cNvPr>
          <p:cNvCxnSpPr>
            <a:cxnSpLocks/>
          </p:cNvCxnSpPr>
          <p:nvPr/>
        </p:nvCxnSpPr>
        <p:spPr>
          <a:xfrm>
            <a:off x="1697135" y="5503555"/>
            <a:ext cx="54330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D02DCE-CD6E-2E4F-9955-43C747CB2C94}"/>
              </a:ext>
            </a:extLst>
          </p:cNvPr>
          <p:cNvCxnSpPr>
            <a:cxnSpLocks/>
          </p:cNvCxnSpPr>
          <p:nvPr/>
        </p:nvCxnSpPr>
        <p:spPr>
          <a:xfrm flipV="1">
            <a:off x="1697135" y="2313991"/>
            <a:ext cx="0" cy="3189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15508602-1C99-1241-B0C0-529C1C1B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149225"/>
            <a:ext cx="10515600" cy="1325563"/>
          </a:xfrm>
        </p:spPr>
        <p:txBody>
          <a:bodyPr/>
          <a:lstStyle/>
          <a:p>
            <a:r>
              <a:rPr lang="en-US" dirty="0"/>
              <a:t>Optimal assignment of clusters</a:t>
            </a:r>
          </a:p>
        </p:txBody>
      </p:sp>
    </p:spTree>
    <p:extLst>
      <p:ext uri="{BB962C8B-B14F-4D97-AF65-F5344CB8AC3E}">
        <p14:creationId xmlns:p14="http://schemas.microsoft.com/office/powerpoint/2010/main" val="1819014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EF1E2-E16A-D24F-9C5C-D972D30B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" y="151765"/>
            <a:ext cx="10515600" cy="1325563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4" name="Online Media 3" descr="k-means clustering">
            <a:hlinkClick r:id="" action="ppaction://media"/>
            <a:extLst>
              <a:ext uri="{FF2B5EF4-FFF2-40B4-BE49-F238E27FC236}">
                <a16:creationId xmlns:a16="http://schemas.microsoft.com/office/drawing/2014/main" id="{31242F2E-05F9-B24A-8113-5F3BEBD4649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59075" y="1477963"/>
            <a:ext cx="580548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2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EBEA83-B364-0149-B5DB-C7F05E33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" y="151765"/>
            <a:ext cx="10515600" cy="1325563"/>
          </a:xfrm>
        </p:spPr>
        <p:txBody>
          <a:bodyPr/>
          <a:lstStyle/>
          <a:p>
            <a:r>
              <a:rPr lang="en-US" dirty="0"/>
              <a:t>Running K-means clustering using scikit-learn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7CD4BC-1862-374A-A30F-9683A0FC2BCD}"/>
              </a:ext>
            </a:extLst>
          </p:cNvPr>
          <p:cNvSpPr/>
          <p:nvPr/>
        </p:nvSpPr>
        <p:spPr>
          <a:xfrm>
            <a:off x="2382981" y="2828790"/>
            <a:ext cx="778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https://scikit-learn.org/stable/modules/generated/sklearn.cluster.KMeans.html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76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95D77-A3A7-2E47-AE42-0B208B6BE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popular clustering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4054F-D77A-CC45-B1E5-DC5AF4A28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Hierarchical clustering</a:t>
            </a:r>
          </a:p>
          <a:p>
            <a:pPr lvl="1"/>
            <a:r>
              <a:rPr lang="en-US" dirty="0"/>
              <a:t>Agglomerative</a:t>
            </a:r>
          </a:p>
          <a:p>
            <a:pPr lvl="1"/>
            <a:r>
              <a:rPr lang="en-US" dirty="0"/>
              <a:t>Divisive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Louvain</a:t>
            </a:r>
          </a:p>
        </p:txBody>
      </p:sp>
    </p:spTree>
    <p:extLst>
      <p:ext uri="{BB962C8B-B14F-4D97-AF65-F5344CB8AC3E}">
        <p14:creationId xmlns:p14="http://schemas.microsoft.com/office/powerpoint/2010/main" val="1878193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14B13-CEC6-8E4A-813E-B05ED9B92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05105"/>
            <a:ext cx="10515600" cy="1325563"/>
          </a:xfrm>
        </p:spPr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6FE5E-347C-654E-B5A4-55E6DDE73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061" y="1530668"/>
            <a:ext cx="11783878" cy="5091527"/>
          </a:xfrm>
        </p:spPr>
        <p:txBody>
          <a:bodyPr>
            <a:normAutofit/>
          </a:bodyPr>
          <a:lstStyle/>
          <a:p>
            <a:r>
              <a:rPr lang="en-US" dirty="0"/>
              <a:t>Goal: summarize the data in fewer variables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Purpose: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Visualization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Noise reduction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Computational considerations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872793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75E7-6A1E-C74F-95CE-B1F8591B0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often has some lower-dimensional, “intrinsic” dimension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4DE077-5B30-B64F-94BE-C65FF5FAB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569" y="2295390"/>
            <a:ext cx="4069320" cy="347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07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75E7-6A1E-C74F-95CE-B1F8591B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92" y="194212"/>
            <a:ext cx="10948261" cy="1325563"/>
          </a:xfrm>
        </p:spPr>
        <p:txBody>
          <a:bodyPr/>
          <a:lstStyle/>
          <a:p>
            <a:r>
              <a:rPr lang="en-US" dirty="0"/>
              <a:t>Sometimes, intrinsic dimensionality is due to interpretable factors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C045B3-FFFD-4344-A9BF-11A8DB19F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090" y="2765936"/>
            <a:ext cx="5538491" cy="2492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3D4BD5-D322-8A4E-A412-A6A8563E8521}"/>
              </a:ext>
            </a:extLst>
          </p:cNvPr>
          <p:cNvSpPr txBox="1"/>
          <p:nvPr/>
        </p:nvSpPr>
        <p:spPr>
          <a:xfrm>
            <a:off x="6431797" y="5258257"/>
            <a:ext cx="1069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~20,000 human genes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1EA28E-64F5-5443-B26E-821FFB33DDA5}"/>
              </a:ext>
            </a:extLst>
          </p:cNvPr>
          <p:cNvSpPr txBox="1"/>
          <p:nvPr/>
        </p:nvSpPr>
        <p:spPr>
          <a:xfrm>
            <a:off x="3866829" y="2233504"/>
            <a:ext cx="1322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~1000 human TFs</a:t>
            </a:r>
          </a:p>
        </p:txBody>
      </p:sp>
    </p:spTree>
    <p:extLst>
      <p:ext uri="{BB962C8B-B14F-4D97-AF65-F5344CB8AC3E}">
        <p14:creationId xmlns:p14="http://schemas.microsoft.com/office/powerpoint/2010/main" val="2034752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B3B9-29D7-B247-A963-B70F032F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62" y="124902"/>
            <a:ext cx="11911738" cy="1254448"/>
          </a:xfrm>
        </p:spPr>
        <p:txBody>
          <a:bodyPr>
            <a:normAutofit fontScale="90000"/>
          </a:bodyPr>
          <a:lstStyle/>
          <a:p>
            <a:r>
              <a:rPr lang="en-US" dirty="0"/>
              <a:t>Dimensionality reduction algorithms make assumptions about relationships among variables to reduce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99F36-CE85-5A4C-8C58-05C102C26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PCA: Linear combinations of features are perpendicular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DF269-C390-5446-BACB-88016B048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403" y="2390719"/>
            <a:ext cx="4066011" cy="406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19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B3B9-29D7-B247-A963-B70F032F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62" y="124902"/>
            <a:ext cx="11911738" cy="1254448"/>
          </a:xfrm>
        </p:spPr>
        <p:txBody>
          <a:bodyPr>
            <a:normAutofit fontScale="90000"/>
          </a:bodyPr>
          <a:lstStyle/>
          <a:p>
            <a:r>
              <a:rPr lang="en-US" dirty="0"/>
              <a:t>Dimensionality reduction algorithms make assumptions about relationships among variables to reduce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99F36-CE85-5A4C-8C58-05C102C26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PCA: Linear combinations of features are perpendicular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770427-1D5D-BC48-B37B-1DF37CDB7DFD}"/>
              </a:ext>
            </a:extLst>
          </p:cNvPr>
          <p:cNvSpPr/>
          <p:nvPr/>
        </p:nvSpPr>
        <p:spPr>
          <a:xfrm>
            <a:off x="1676400" y="3555127"/>
            <a:ext cx="8358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https://scikit-learn.org/stable/modules/generated/sklearn.decomposition.PCA.html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59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6486-8A7E-AF42-9046-D10CDF272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A805-D66B-674A-8514-1489A7AF7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03" y="1631416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Clustering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Dimensionality reduction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423308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B3B9-29D7-B247-A963-B70F032F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62" y="124902"/>
            <a:ext cx="11911738" cy="1254448"/>
          </a:xfrm>
        </p:spPr>
        <p:txBody>
          <a:bodyPr>
            <a:normAutofit fontScale="90000"/>
          </a:bodyPr>
          <a:lstStyle/>
          <a:p>
            <a:r>
              <a:rPr lang="en-US" dirty="0"/>
              <a:t>Dimensionality reduction algorithms make assumptions about relationships among variables to reduce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99F36-CE85-5A4C-8C58-05C102C26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PCA: Linear combinations of features are perpendicular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ICA: Sets of features are statistically independent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Factor Analysis: High-dimensional features are explained by a set of low-dimensional factors</a:t>
            </a:r>
          </a:p>
        </p:txBody>
      </p:sp>
    </p:spTree>
    <p:extLst>
      <p:ext uri="{BB962C8B-B14F-4D97-AF65-F5344CB8AC3E}">
        <p14:creationId xmlns:p14="http://schemas.microsoft.com/office/powerpoint/2010/main" val="1715037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244A-AD99-7F43-9CCD-68C73D74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07" y="132651"/>
            <a:ext cx="10515600" cy="1325563"/>
          </a:xfrm>
        </p:spPr>
        <p:txBody>
          <a:bodyPr/>
          <a:lstStyle/>
          <a:p>
            <a:r>
              <a:rPr lang="en-US" dirty="0"/>
              <a:t>Some common dimensionality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073D-C352-E64A-A361-BE9779579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12" y="170163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Linear</a:t>
            </a:r>
          </a:p>
          <a:p>
            <a:pPr lvl="1"/>
            <a:r>
              <a:rPr lang="en-US" dirty="0"/>
              <a:t>PCA</a:t>
            </a:r>
          </a:p>
          <a:p>
            <a:pPr lvl="1"/>
            <a:r>
              <a:rPr lang="en-US" dirty="0"/>
              <a:t>ICA</a:t>
            </a:r>
          </a:p>
          <a:p>
            <a:pPr lvl="1"/>
            <a:r>
              <a:rPr lang="en-US" dirty="0"/>
              <a:t>Non-negative matrix factorization</a:t>
            </a:r>
          </a:p>
          <a:p>
            <a:r>
              <a:rPr lang="en-US" dirty="0"/>
              <a:t>Nonlinear</a:t>
            </a:r>
          </a:p>
          <a:p>
            <a:pPr lvl="1"/>
            <a:r>
              <a:rPr lang="en-US" dirty="0" err="1"/>
              <a:t>tSNE</a:t>
            </a:r>
            <a:endParaRPr lang="en-US" dirty="0"/>
          </a:p>
          <a:p>
            <a:pPr lvl="1"/>
            <a:r>
              <a:rPr lang="en-US" dirty="0"/>
              <a:t>UMAP</a:t>
            </a:r>
          </a:p>
          <a:p>
            <a:pPr lvl="1"/>
            <a:r>
              <a:rPr lang="en-US" dirty="0"/>
              <a:t>Kernel PCA</a:t>
            </a:r>
          </a:p>
          <a:p>
            <a:pPr lvl="1"/>
            <a:r>
              <a:rPr lang="en-US" dirty="0"/>
              <a:t>Autoencoder</a:t>
            </a:r>
          </a:p>
        </p:txBody>
      </p:sp>
    </p:spTree>
    <p:extLst>
      <p:ext uri="{BB962C8B-B14F-4D97-AF65-F5344CB8AC3E}">
        <p14:creationId xmlns:p14="http://schemas.microsoft.com/office/powerpoint/2010/main" val="477824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4666E-D072-B74E-BE44-648CFD76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2CB7A-ABCA-D948-80E6-790151D24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92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D1293-0E49-8745-AFA4-14FF2DD4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3656D-0913-9941-934E-E09B51E0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255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Basic Python coding skills</a:t>
            </a:r>
          </a:p>
          <a:p>
            <a:r>
              <a:rPr lang="en-US" dirty="0"/>
              <a:t>Best practices for setting up a data analysis pipeline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r>
              <a:rPr lang="en-US" dirty="0" err="1"/>
              <a:t>Conda</a:t>
            </a:r>
            <a:endParaRPr lang="en-US" dirty="0"/>
          </a:p>
          <a:p>
            <a:r>
              <a:rPr lang="en-US" dirty="0"/>
              <a:t>Data loading and manipulation tools</a:t>
            </a:r>
          </a:p>
          <a:p>
            <a:pPr lvl="1"/>
            <a:r>
              <a:rPr lang="en-US" dirty="0"/>
              <a:t>Pandas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Data visualization</a:t>
            </a:r>
          </a:p>
          <a:p>
            <a:pPr lvl="1"/>
            <a:r>
              <a:rPr lang="en-US" dirty="0" err="1"/>
              <a:t>Plotnine</a:t>
            </a:r>
            <a:endParaRPr lang="en-US" dirty="0"/>
          </a:p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Sci-kit learn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946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D1293-0E49-8745-AFA4-14FF2DD4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3656D-0913-9941-934E-E09B51E0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255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Basic Python coding skills</a:t>
            </a:r>
          </a:p>
          <a:p>
            <a:r>
              <a:rPr lang="en-US" dirty="0"/>
              <a:t>Best practices for setting up a data analysis pipeline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r>
              <a:rPr lang="en-US" dirty="0" err="1"/>
              <a:t>Conda</a:t>
            </a:r>
            <a:endParaRPr lang="en-US" dirty="0"/>
          </a:p>
          <a:p>
            <a:r>
              <a:rPr lang="en-US" dirty="0"/>
              <a:t>Data loading and manipulation tools</a:t>
            </a:r>
          </a:p>
          <a:p>
            <a:pPr lvl="1"/>
            <a:r>
              <a:rPr lang="en-US" dirty="0"/>
              <a:t>Pandas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Data visualization</a:t>
            </a:r>
          </a:p>
          <a:p>
            <a:pPr lvl="1"/>
            <a:r>
              <a:rPr lang="en-US" dirty="0" err="1"/>
              <a:t>Plotnine</a:t>
            </a:r>
            <a:endParaRPr lang="en-US" dirty="0"/>
          </a:p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Sci-kit learn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15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2E1F-7F98-DE4D-B83C-5248E1D1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76AEC-EE42-3744-97D2-E87FB037A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86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20B4-0815-3743-8E0F-1D4199DEE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time: Supervised Learning</a:t>
            </a: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C8BF0797-5CE1-FC41-A950-B8FF75E79737}"/>
              </a:ext>
            </a:extLst>
          </p:cNvPr>
          <p:cNvSpPr/>
          <p:nvPr/>
        </p:nvSpPr>
        <p:spPr>
          <a:xfrm>
            <a:off x="3879763" y="313779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3C5FE845-10C4-9C49-95A3-0A55A3AAFF77}"/>
              </a:ext>
            </a:extLst>
          </p:cNvPr>
          <p:cNvSpPr/>
          <p:nvPr/>
        </p:nvSpPr>
        <p:spPr>
          <a:xfrm>
            <a:off x="4091519" y="313779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6D9A4C7D-496A-4543-AC43-47C8D1DDF9C3}"/>
              </a:ext>
            </a:extLst>
          </p:cNvPr>
          <p:cNvSpPr/>
          <p:nvPr/>
        </p:nvSpPr>
        <p:spPr>
          <a:xfrm>
            <a:off x="4303275" y="313779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02EAF82D-1815-144D-B93C-BEA4829BA1DF}"/>
              </a:ext>
            </a:extLst>
          </p:cNvPr>
          <p:cNvSpPr/>
          <p:nvPr/>
        </p:nvSpPr>
        <p:spPr>
          <a:xfrm>
            <a:off x="3879763" y="3359173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9C056982-FF34-A64F-A2C7-C6C86E7ED929}"/>
              </a:ext>
            </a:extLst>
          </p:cNvPr>
          <p:cNvSpPr/>
          <p:nvPr/>
        </p:nvSpPr>
        <p:spPr>
          <a:xfrm>
            <a:off x="4091519" y="3359172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498D9775-409F-3F4B-BA6B-E4EA877C533C}"/>
              </a:ext>
            </a:extLst>
          </p:cNvPr>
          <p:cNvSpPr/>
          <p:nvPr/>
        </p:nvSpPr>
        <p:spPr>
          <a:xfrm>
            <a:off x="4303275" y="335917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8F817642-A6F9-1F42-9B91-31059AE592E9}"/>
              </a:ext>
            </a:extLst>
          </p:cNvPr>
          <p:cNvSpPr/>
          <p:nvPr/>
        </p:nvSpPr>
        <p:spPr>
          <a:xfrm>
            <a:off x="3879763" y="358053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2D32D441-B7C8-7543-8DC9-F430A8CEEE8D}"/>
              </a:ext>
            </a:extLst>
          </p:cNvPr>
          <p:cNvSpPr/>
          <p:nvPr/>
        </p:nvSpPr>
        <p:spPr>
          <a:xfrm>
            <a:off x="4091519" y="358053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8FCBB22F-B10D-8E45-9878-7A8D390572B5}"/>
              </a:ext>
            </a:extLst>
          </p:cNvPr>
          <p:cNvSpPr/>
          <p:nvPr/>
        </p:nvSpPr>
        <p:spPr>
          <a:xfrm>
            <a:off x="4303275" y="358053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4855ECE7-6FB4-E54D-89C4-ED759BD984ED}"/>
              </a:ext>
            </a:extLst>
          </p:cNvPr>
          <p:cNvSpPr/>
          <p:nvPr/>
        </p:nvSpPr>
        <p:spPr>
          <a:xfrm>
            <a:off x="3879763" y="3801914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EEDDF11D-B499-F24C-B364-3DAC167C6044}"/>
              </a:ext>
            </a:extLst>
          </p:cNvPr>
          <p:cNvSpPr/>
          <p:nvPr/>
        </p:nvSpPr>
        <p:spPr>
          <a:xfrm>
            <a:off x="4091519" y="3801913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BB458C5C-B266-D54F-857B-E0ADC0783CD1}"/>
              </a:ext>
            </a:extLst>
          </p:cNvPr>
          <p:cNvSpPr/>
          <p:nvPr/>
        </p:nvSpPr>
        <p:spPr>
          <a:xfrm>
            <a:off x="4303275" y="3801912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605A2A5F-FDD6-2343-B2B4-C03FA4D70D0E}"/>
              </a:ext>
            </a:extLst>
          </p:cNvPr>
          <p:cNvSpPr/>
          <p:nvPr/>
        </p:nvSpPr>
        <p:spPr>
          <a:xfrm>
            <a:off x="3879763" y="402326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4DC806CC-0E5F-8C4A-BA15-5FF9EDB9A9C4}"/>
              </a:ext>
            </a:extLst>
          </p:cNvPr>
          <p:cNvSpPr/>
          <p:nvPr/>
        </p:nvSpPr>
        <p:spPr>
          <a:xfrm>
            <a:off x="4091519" y="402326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C36A7E1D-407C-A74F-B21B-2B373424C408}"/>
              </a:ext>
            </a:extLst>
          </p:cNvPr>
          <p:cNvSpPr/>
          <p:nvPr/>
        </p:nvSpPr>
        <p:spPr>
          <a:xfrm>
            <a:off x="4303275" y="402326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1004BF19-5903-3544-831F-0F52522B1CC5}"/>
              </a:ext>
            </a:extLst>
          </p:cNvPr>
          <p:cNvSpPr/>
          <p:nvPr/>
        </p:nvSpPr>
        <p:spPr>
          <a:xfrm>
            <a:off x="3879763" y="4244643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A4D3B3D2-0163-8F40-B8DB-EEDC0AC00DA0}"/>
              </a:ext>
            </a:extLst>
          </p:cNvPr>
          <p:cNvSpPr/>
          <p:nvPr/>
        </p:nvSpPr>
        <p:spPr>
          <a:xfrm>
            <a:off x="4091519" y="4244642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E797F9C9-36A7-5E4A-AC79-1A77B76390B9}"/>
              </a:ext>
            </a:extLst>
          </p:cNvPr>
          <p:cNvSpPr/>
          <p:nvPr/>
        </p:nvSpPr>
        <p:spPr>
          <a:xfrm>
            <a:off x="4303275" y="424464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D78B0224-9267-DD41-83B8-1C2352F9D969}"/>
              </a:ext>
            </a:extLst>
          </p:cNvPr>
          <p:cNvSpPr/>
          <p:nvPr/>
        </p:nvSpPr>
        <p:spPr>
          <a:xfrm>
            <a:off x="7757519" y="3027102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14A51ACC-DBE8-9C4A-B0F6-6DA2C76B3A4D}"/>
              </a:ext>
            </a:extLst>
          </p:cNvPr>
          <p:cNvSpPr/>
          <p:nvPr/>
        </p:nvSpPr>
        <p:spPr>
          <a:xfrm>
            <a:off x="7757519" y="3248480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E9E49B8A-77DB-BF40-8E09-4A929F3686F6}"/>
              </a:ext>
            </a:extLst>
          </p:cNvPr>
          <p:cNvSpPr/>
          <p:nvPr/>
        </p:nvSpPr>
        <p:spPr>
          <a:xfrm>
            <a:off x="7757519" y="3469843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737C7400-4A50-554D-B2D3-E9A619EC8AEF}"/>
              </a:ext>
            </a:extLst>
          </p:cNvPr>
          <p:cNvSpPr/>
          <p:nvPr/>
        </p:nvSpPr>
        <p:spPr>
          <a:xfrm>
            <a:off x="7757519" y="3691221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CFECFF19-D1F3-264B-A227-F55E117621C7}"/>
              </a:ext>
            </a:extLst>
          </p:cNvPr>
          <p:cNvSpPr/>
          <p:nvPr/>
        </p:nvSpPr>
        <p:spPr>
          <a:xfrm>
            <a:off x="7757519" y="3912572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F215CF31-6DE2-2C48-8484-968DD52E8646}"/>
              </a:ext>
            </a:extLst>
          </p:cNvPr>
          <p:cNvSpPr/>
          <p:nvPr/>
        </p:nvSpPr>
        <p:spPr>
          <a:xfrm>
            <a:off x="7757519" y="4133950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0A3A51-377C-EF4C-9EB5-C5684DF83DC3}"/>
              </a:ext>
            </a:extLst>
          </p:cNvPr>
          <p:cNvSpPr txBox="1"/>
          <p:nvPr/>
        </p:nvSpPr>
        <p:spPr>
          <a:xfrm>
            <a:off x="3383237" y="1842285"/>
            <a:ext cx="184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X: Data Matrix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2D351D-58D1-FB47-80E9-A45576A4341C}"/>
              </a:ext>
            </a:extLst>
          </p:cNvPr>
          <p:cNvSpPr txBox="1"/>
          <p:nvPr/>
        </p:nvSpPr>
        <p:spPr>
          <a:xfrm>
            <a:off x="7146314" y="1844601"/>
            <a:ext cx="164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Y: Label vector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2EEABE-E1EC-0246-B53C-99B8110E242C}"/>
              </a:ext>
            </a:extLst>
          </p:cNvPr>
          <p:cNvSpPr txBox="1"/>
          <p:nvPr/>
        </p:nvSpPr>
        <p:spPr>
          <a:xfrm>
            <a:off x="3780597" y="2777164"/>
            <a:ext cx="9424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Features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7F34EF-96EE-A749-B4A0-BD9AA7F42791}"/>
              </a:ext>
            </a:extLst>
          </p:cNvPr>
          <p:cNvSpPr txBox="1"/>
          <p:nvPr/>
        </p:nvSpPr>
        <p:spPr>
          <a:xfrm>
            <a:off x="2980135" y="3640329"/>
            <a:ext cx="838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Samples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7F3B38-E2B2-D345-A211-C498C9E39A25}"/>
              </a:ext>
            </a:extLst>
          </p:cNvPr>
          <p:cNvSpPr txBox="1"/>
          <p:nvPr/>
        </p:nvSpPr>
        <p:spPr>
          <a:xfrm>
            <a:off x="6891688" y="3506239"/>
            <a:ext cx="878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Samples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A42B65-ADEB-8D4C-BC7B-4E3753A59BF9}"/>
              </a:ext>
            </a:extLst>
          </p:cNvPr>
          <p:cNvSpPr txBox="1"/>
          <p:nvPr/>
        </p:nvSpPr>
        <p:spPr>
          <a:xfrm>
            <a:off x="7549553" y="2685739"/>
            <a:ext cx="627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Label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946F11-B466-824E-A5C4-6ACD2E076A64}"/>
              </a:ext>
            </a:extLst>
          </p:cNvPr>
          <p:cNvSpPr/>
          <p:nvPr/>
        </p:nvSpPr>
        <p:spPr>
          <a:xfrm>
            <a:off x="488098" y="5640865"/>
            <a:ext cx="80538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>
                <a:sym typeface="Wingdings" pitchFamily="2" charset="2"/>
              </a:rPr>
              <a:t>Goal:</a:t>
            </a:r>
            <a:r>
              <a:rPr lang="en-US" sz="2400" dirty="0">
                <a:sym typeface="Wingdings" pitchFamily="2" charset="2"/>
              </a:rPr>
              <a:t> Train a model to learn the relationship between X and Y</a:t>
            </a:r>
          </a:p>
          <a:p>
            <a:pPr lvl="1"/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5EBCDF-CB33-5249-A6F8-1444D4AD7E57}"/>
              </a:ext>
            </a:extLst>
          </p:cNvPr>
          <p:cNvSpPr/>
          <p:nvPr/>
        </p:nvSpPr>
        <p:spPr>
          <a:xfrm>
            <a:off x="581661" y="1690688"/>
            <a:ext cx="18400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>
                <a:sym typeface="Wingdings" pitchFamily="2" charset="2"/>
              </a:rPr>
              <a:t>Input Data:</a:t>
            </a:r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08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20B4-0815-3743-8E0F-1D4199DEE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C8BF0797-5CE1-FC41-A950-B8FF75E79737}"/>
              </a:ext>
            </a:extLst>
          </p:cNvPr>
          <p:cNvSpPr/>
          <p:nvPr/>
        </p:nvSpPr>
        <p:spPr>
          <a:xfrm>
            <a:off x="3879763" y="313779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3C5FE845-10C4-9C49-95A3-0A55A3AAFF77}"/>
              </a:ext>
            </a:extLst>
          </p:cNvPr>
          <p:cNvSpPr/>
          <p:nvPr/>
        </p:nvSpPr>
        <p:spPr>
          <a:xfrm>
            <a:off x="4091519" y="313779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6D9A4C7D-496A-4543-AC43-47C8D1DDF9C3}"/>
              </a:ext>
            </a:extLst>
          </p:cNvPr>
          <p:cNvSpPr/>
          <p:nvPr/>
        </p:nvSpPr>
        <p:spPr>
          <a:xfrm>
            <a:off x="4303275" y="313779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02EAF82D-1815-144D-B93C-BEA4829BA1DF}"/>
              </a:ext>
            </a:extLst>
          </p:cNvPr>
          <p:cNvSpPr/>
          <p:nvPr/>
        </p:nvSpPr>
        <p:spPr>
          <a:xfrm>
            <a:off x="3879763" y="3359173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9C056982-FF34-A64F-A2C7-C6C86E7ED929}"/>
              </a:ext>
            </a:extLst>
          </p:cNvPr>
          <p:cNvSpPr/>
          <p:nvPr/>
        </p:nvSpPr>
        <p:spPr>
          <a:xfrm>
            <a:off x="4091519" y="3359172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498D9775-409F-3F4B-BA6B-E4EA877C533C}"/>
              </a:ext>
            </a:extLst>
          </p:cNvPr>
          <p:cNvSpPr/>
          <p:nvPr/>
        </p:nvSpPr>
        <p:spPr>
          <a:xfrm>
            <a:off x="4303275" y="335917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8F817642-A6F9-1F42-9B91-31059AE592E9}"/>
              </a:ext>
            </a:extLst>
          </p:cNvPr>
          <p:cNvSpPr/>
          <p:nvPr/>
        </p:nvSpPr>
        <p:spPr>
          <a:xfrm>
            <a:off x="3879763" y="358053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2D32D441-B7C8-7543-8DC9-F430A8CEEE8D}"/>
              </a:ext>
            </a:extLst>
          </p:cNvPr>
          <p:cNvSpPr/>
          <p:nvPr/>
        </p:nvSpPr>
        <p:spPr>
          <a:xfrm>
            <a:off x="4091519" y="358053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8FCBB22F-B10D-8E45-9878-7A8D390572B5}"/>
              </a:ext>
            </a:extLst>
          </p:cNvPr>
          <p:cNvSpPr/>
          <p:nvPr/>
        </p:nvSpPr>
        <p:spPr>
          <a:xfrm>
            <a:off x="4303275" y="3580536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4855ECE7-6FB4-E54D-89C4-ED759BD984ED}"/>
              </a:ext>
            </a:extLst>
          </p:cNvPr>
          <p:cNvSpPr/>
          <p:nvPr/>
        </p:nvSpPr>
        <p:spPr>
          <a:xfrm>
            <a:off x="3879763" y="3801914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EEDDF11D-B499-F24C-B364-3DAC167C6044}"/>
              </a:ext>
            </a:extLst>
          </p:cNvPr>
          <p:cNvSpPr/>
          <p:nvPr/>
        </p:nvSpPr>
        <p:spPr>
          <a:xfrm>
            <a:off x="4091519" y="3801913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BB458C5C-B266-D54F-857B-E0ADC0783CD1}"/>
              </a:ext>
            </a:extLst>
          </p:cNvPr>
          <p:cNvSpPr/>
          <p:nvPr/>
        </p:nvSpPr>
        <p:spPr>
          <a:xfrm>
            <a:off x="4303275" y="3801912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605A2A5F-FDD6-2343-B2B4-C03FA4D70D0E}"/>
              </a:ext>
            </a:extLst>
          </p:cNvPr>
          <p:cNvSpPr/>
          <p:nvPr/>
        </p:nvSpPr>
        <p:spPr>
          <a:xfrm>
            <a:off x="3879763" y="402326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4DC806CC-0E5F-8C4A-BA15-5FF9EDB9A9C4}"/>
              </a:ext>
            </a:extLst>
          </p:cNvPr>
          <p:cNvSpPr/>
          <p:nvPr/>
        </p:nvSpPr>
        <p:spPr>
          <a:xfrm>
            <a:off x="4091519" y="402326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C36A7E1D-407C-A74F-B21B-2B373424C408}"/>
              </a:ext>
            </a:extLst>
          </p:cNvPr>
          <p:cNvSpPr/>
          <p:nvPr/>
        </p:nvSpPr>
        <p:spPr>
          <a:xfrm>
            <a:off x="4303275" y="4023265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1004BF19-5903-3544-831F-0F52522B1CC5}"/>
              </a:ext>
            </a:extLst>
          </p:cNvPr>
          <p:cNvSpPr/>
          <p:nvPr/>
        </p:nvSpPr>
        <p:spPr>
          <a:xfrm>
            <a:off x="3879763" y="4244643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A4D3B3D2-0163-8F40-B8DB-EEDC0AC00DA0}"/>
              </a:ext>
            </a:extLst>
          </p:cNvPr>
          <p:cNvSpPr/>
          <p:nvPr/>
        </p:nvSpPr>
        <p:spPr>
          <a:xfrm>
            <a:off x="4091519" y="4244642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E797F9C9-36A7-5E4A-AC79-1A77B76390B9}"/>
              </a:ext>
            </a:extLst>
          </p:cNvPr>
          <p:cNvSpPr/>
          <p:nvPr/>
        </p:nvSpPr>
        <p:spPr>
          <a:xfrm>
            <a:off x="4303275" y="4244641"/>
            <a:ext cx="211756" cy="221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D78B0224-9267-DD41-83B8-1C2352F9D969}"/>
              </a:ext>
            </a:extLst>
          </p:cNvPr>
          <p:cNvSpPr/>
          <p:nvPr/>
        </p:nvSpPr>
        <p:spPr>
          <a:xfrm>
            <a:off x="7757519" y="3027102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14A51ACC-DBE8-9C4A-B0F6-6DA2C76B3A4D}"/>
              </a:ext>
            </a:extLst>
          </p:cNvPr>
          <p:cNvSpPr/>
          <p:nvPr/>
        </p:nvSpPr>
        <p:spPr>
          <a:xfrm>
            <a:off x="7757519" y="3248480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E9E49B8A-77DB-BF40-8E09-4A929F3686F6}"/>
              </a:ext>
            </a:extLst>
          </p:cNvPr>
          <p:cNvSpPr/>
          <p:nvPr/>
        </p:nvSpPr>
        <p:spPr>
          <a:xfrm>
            <a:off x="7757519" y="3469843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737C7400-4A50-554D-B2D3-E9A619EC8AEF}"/>
              </a:ext>
            </a:extLst>
          </p:cNvPr>
          <p:cNvSpPr/>
          <p:nvPr/>
        </p:nvSpPr>
        <p:spPr>
          <a:xfrm>
            <a:off x="7757519" y="3691221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CFECFF19-D1F3-264B-A227-F55E117621C7}"/>
              </a:ext>
            </a:extLst>
          </p:cNvPr>
          <p:cNvSpPr/>
          <p:nvPr/>
        </p:nvSpPr>
        <p:spPr>
          <a:xfrm>
            <a:off x="7757519" y="3912572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F215CF31-6DE2-2C48-8484-968DD52E8646}"/>
              </a:ext>
            </a:extLst>
          </p:cNvPr>
          <p:cNvSpPr/>
          <p:nvPr/>
        </p:nvSpPr>
        <p:spPr>
          <a:xfrm>
            <a:off x="7757519" y="4133950"/>
            <a:ext cx="211756" cy="221381"/>
          </a:xfrm>
          <a:prstGeom prst="frame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0A3A51-377C-EF4C-9EB5-C5684DF83DC3}"/>
              </a:ext>
            </a:extLst>
          </p:cNvPr>
          <p:cNvSpPr txBox="1"/>
          <p:nvPr/>
        </p:nvSpPr>
        <p:spPr>
          <a:xfrm>
            <a:off x="3383237" y="1842285"/>
            <a:ext cx="184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X: Data Matrix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2D351D-58D1-FB47-80E9-A45576A4341C}"/>
              </a:ext>
            </a:extLst>
          </p:cNvPr>
          <p:cNvSpPr txBox="1"/>
          <p:nvPr/>
        </p:nvSpPr>
        <p:spPr>
          <a:xfrm>
            <a:off x="7146314" y="1844601"/>
            <a:ext cx="164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Y: Label vector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2EEABE-E1EC-0246-B53C-99B8110E242C}"/>
              </a:ext>
            </a:extLst>
          </p:cNvPr>
          <p:cNvSpPr txBox="1"/>
          <p:nvPr/>
        </p:nvSpPr>
        <p:spPr>
          <a:xfrm>
            <a:off x="3780597" y="2777164"/>
            <a:ext cx="9424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Features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7F34EF-96EE-A749-B4A0-BD9AA7F42791}"/>
              </a:ext>
            </a:extLst>
          </p:cNvPr>
          <p:cNvSpPr txBox="1"/>
          <p:nvPr/>
        </p:nvSpPr>
        <p:spPr>
          <a:xfrm>
            <a:off x="2980135" y="3640329"/>
            <a:ext cx="838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Samples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7F3B38-E2B2-D345-A211-C498C9E39A25}"/>
              </a:ext>
            </a:extLst>
          </p:cNvPr>
          <p:cNvSpPr txBox="1"/>
          <p:nvPr/>
        </p:nvSpPr>
        <p:spPr>
          <a:xfrm>
            <a:off x="6891688" y="3506239"/>
            <a:ext cx="878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>
                <a:solidFill>
                  <a:schemeClr val="bg2"/>
                </a:solidFill>
              </a:rPr>
              <a:t>Samples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A42B65-ADEB-8D4C-BC7B-4E3753A59BF9}"/>
              </a:ext>
            </a:extLst>
          </p:cNvPr>
          <p:cNvSpPr txBox="1"/>
          <p:nvPr/>
        </p:nvSpPr>
        <p:spPr>
          <a:xfrm>
            <a:off x="7549553" y="2685739"/>
            <a:ext cx="627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>
                <a:solidFill>
                  <a:schemeClr val="bg2"/>
                </a:solidFill>
              </a:rPr>
              <a:t>Label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88AC26-3967-4C43-8DE4-CE8D4E24920F}"/>
              </a:ext>
            </a:extLst>
          </p:cNvPr>
          <p:cNvSpPr/>
          <p:nvPr/>
        </p:nvSpPr>
        <p:spPr>
          <a:xfrm>
            <a:off x="581661" y="1690688"/>
            <a:ext cx="18400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>
                <a:sym typeface="Wingdings" pitchFamily="2" charset="2"/>
              </a:rPr>
              <a:t>Input Data:</a:t>
            </a:r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76B8BB8-63A8-094F-BD3F-FB35E483045A}"/>
              </a:ext>
            </a:extLst>
          </p:cNvPr>
          <p:cNvSpPr/>
          <p:nvPr/>
        </p:nvSpPr>
        <p:spPr>
          <a:xfrm>
            <a:off x="488098" y="5640865"/>
            <a:ext cx="80538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>
                <a:sym typeface="Wingdings" pitchFamily="2" charset="2"/>
              </a:rPr>
              <a:t>Goal:</a:t>
            </a:r>
            <a:r>
              <a:rPr lang="en-US" sz="2400" dirty="0">
                <a:sym typeface="Wingdings" pitchFamily="2" charset="2"/>
              </a:rPr>
              <a:t> Train a model to find hidden structure in X</a:t>
            </a:r>
          </a:p>
        </p:txBody>
      </p:sp>
    </p:spTree>
    <p:extLst>
      <p:ext uri="{BB962C8B-B14F-4D97-AF65-F5344CB8AC3E}">
        <p14:creationId xmlns:p14="http://schemas.microsoft.com/office/powerpoint/2010/main" val="741278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011C7-E7B3-AF44-8863-5BCA3065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149225"/>
            <a:ext cx="10515600" cy="1325563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28B6C-77C4-5C46-8A93-4DA0DD334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36" y="1761506"/>
            <a:ext cx="5704453" cy="4351338"/>
          </a:xfrm>
        </p:spPr>
        <p:txBody>
          <a:bodyPr>
            <a:normAutofit/>
          </a:bodyPr>
          <a:lstStyle/>
          <a:p>
            <a:r>
              <a:rPr lang="en-US" dirty="0"/>
              <a:t>Goal: identify distinct groups of samples in the data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AC6A8-11C2-444C-B4C7-5F98F045E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89" y="1474788"/>
            <a:ext cx="6017417" cy="33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30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011C7-E7B3-AF44-8863-5BCA3065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149225"/>
            <a:ext cx="10515600" cy="1325563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28B6C-77C4-5C46-8A93-4DA0DD334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36" y="1761506"/>
            <a:ext cx="5704453" cy="4351338"/>
          </a:xfrm>
        </p:spPr>
        <p:txBody>
          <a:bodyPr>
            <a:normAutofit/>
          </a:bodyPr>
          <a:lstStyle/>
          <a:p>
            <a:r>
              <a:rPr lang="en-US" dirty="0"/>
              <a:t>Goal: identify distinct groups of samples in the data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More formally, we want to find an assignment of samples to groups that</a:t>
            </a:r>
          </a:p>
          <a:p>
            <a:pPr lvl="1"/>
            <a:r>
              <a:rPr lang="en-US" dirty="0"/>
              <a:t>Maximize similarity of samples within groups</a:t>
            </a:r>
          </a:p>
          <a:p>
            <a:pPr lvl="1"/>
            <a:r>
              <a:rPr lang="en-US" dirty="0"/>
              <a:t>Maximize dissimilarity of samples between groups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AC6A8-11C2-444C-B4C7-5F98F045E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89" y="1474788"/>
            <a:ext cx="6017417" cy="33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36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DF96585-2D6C-2E47-BE04-A692191CD3D4}"/>
              </a:ext>
            </a:extLst>
          </p:cNvPr>
          <p:cNvSpPr/>
          <p:nvPr/>
        </p:nvSpPr>
        <p:spPr>
          <a:xfrm>
            <a:off x="2001935" y="4320073"/>
            <a:ext cx="241300" cy="254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030D5-A282-E149-AF81-91FB44EC224E}"/>
              </a:ext>
            </a:extLst>
          </p:cNvPr>
          <p:cNvSpPr/>
          <p:nvPr/>
        </p:nvSpPr>
        <p:spPr>
          <a:xfrm>
            <a:off x="2528985" y="4777273"/>
            <a:ext cx="241300" cy="254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B3BA41-4121-1D43-9960-FB66BB4B8653}"/>
              </a:ext>
            </a:extLst>
          </p:cNvPr>
          <p:cNvSpPr/>
          <p:nvPr/>
        </p:nvSpPr>
        <p:spPr>
          <a:xfrm>
            <a:off x="2497235" y="3900973"/>
            <a:ext cx="241300" cy="254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2B53B7-2E49-5B47-8B1E-627BFD439D6D}"/>
              </a:ext>
            </a:extLst>
          </p:cNvPr>
          <p:cNvSpPr/>
          <p:nvPr/>
        </p:nvSpPr>
        <p:spPr>
          <a:xfrm>
            <a:off x="5435600" y="3507273"/>
            <a:ext cx="241300" cy="254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6F8FDD-3EE8-5B49-B94B-C7C881C05DAC}"/>
              </a:ext>
            </a:extLst>
          </p:cNvPr>
          <p:cNvSpPr/>
          <p:nvPr/>
        </p:nvSpPr>
        <p:spPr>
          <a:xfrm>
            <a:off x="5194300" y="2935773"/>
            <a:ext cx="241300" cy="254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3B04F2-87B1-2C48-9C1F-1A44C381A22B}"/>
              </a:ext>
            </a:extLst>
          </p:cNvPr>
          <p:cNvSpPr/>
          <p:nvPr/>
        </p:nvSpPr>
        <p:spPr>
          <a:xfrm>
            <a:off x="5854700" y="3062773"/>
            <a:ext cx="241300" cy="254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73F58C-93B9-3B49-9A7A-6495416508B0}"/>
              </a:ext>
            </a:extLst>
          </p:cNvPr>
          <p:cNvCxnSpPr>
            <a:cxnSpLocks/>
          </p:cNvCxnSpPr>
          <p:nvPr/>
        </p:nvCxnSpPr>
        <p:spPr>
          <a:xfrm>
            <a:off x="1697135" y="5503555"/>
            <a:ext cx="54330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D02DCE-CD6E-2E4F-9955-43C747CB2C94}"/>
              </a:ext>
            </a:extLst>
          </p:cNvPr>
          <p:cNvCxnSpPr>
            <a:cxnSpLocks/>
          </p:cNvCxnSpPr>
          <p:nvPr/>
        </p:nvCxnSpPr>
        <p:spPr>
          <a:xfrm flipV="1">
            <a:off x="1697135" y="2313991"/>
            <a:ext cx="0" cy="3189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93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DF96585-2D6C-2E47-BE04-A692191CD3D4}"/>
              </a:ext>
            </a:extLst>
          </p:cNvPr>
          <p:cNvSpPr/>
          <p:nvPr/>
        </p:nvSpPr>
        <p:spPr>
          <a:xfrm>
            <a:off x="2001935" y="4320073"/>
            <a:ext cx="241300" cy="25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030D5-A282-E149-AF81-91FB44EC224E}"/>
              </a:ext>
            </a:extLst>
          </p:cNvPr>
          <p:cNvSpPr/>
          <p:nvPr/>
        </p:nvSpPr>
        <p:spPr>
          <a:xfrm>
            <a:off x="2528985" y="4777273"/>
            <a:ext cx="241300" cy="2540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B3BA41-4121-1D43-9960-FB66BB4B8653}"/>
              </a:ext>
            </a:extLst>
          </p:cNvPr>
          <p:cNvSpPr/>
          <p:nvPr/>
        </p:nvSpPr>
        <p:spPr>
          <a:xfrm>
            <a:off x="2497235" y="3900973"/>
            <a:ext cx="241300" cy="25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2B53B7-2E49-5B47-8B1E-627BFD439D6D}"/>
              </a:ext>
            </a:extLst>
          </p:cNvPr>
          <p:cNvSpPr/>
          <p:nvPr/>
        </p:nvSpPr>
        <p:spPr>
          <a:xfrm>
            <a:off x="5435600" y="3507273"/>
            <a:ext cx="241300" cy="2540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6F8FDD-3EE8-5B49-B94B-C7C881C05DAC}"/>
              </a:ext>
            </a:extLst>
          </p:cNvPr>
          <p:cNvSpPr/>
          <p:nvPr/>
        </p:nvSpPr>
        <p:spPr>
          <a:xfrm>
            <a:off x="5194300" y="2935773"/>
            <a:ext cx="241300" cy="25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3B04F2-87B1-2C48-9C1F-1A44C381A22B}"/>
              </a:ext>
            </a:extLst>
          </p:cNvPr>
          <p:cNvSpPr/>
          <p:nvPr/>
        </p:nvSpPr>
        <p:spPr>
          <a:xfrm>
            <a:off x="5854700" y="3062773"/>
            <a:ext cx="241300" cy="2540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73F58C-93B9-3B49-9A7A-6495416508B0}"/>
              </a:ext>
            </a:extLst>
          </p:cNvPr>
          <p:cNvCxnSpPr>
            <a:cxnSpLocks/>
          </p:cNvCxnSpPr>
          <p:nvPr/>
        </p:nvCxnSpPr>
        <p:spPr>
          <a:xfrm>
            <a:off x="1697135" y="5503555"/>
            <a:ext cx="54330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D02DCE-CD6E-2E4F-9955-43C747CB2C94}"/>
              </a:ext>
            </a:extLst>
          </p:cNvPr>
          <p:cNvCxnSpPr>
            <a:cxnSpLocks/>
          </p:cNvCxnSpPr>
          <p:nvPr/>
        </p:nvCxnSpPr>
        <p:spPr>
          <a:xfrm flipV="1">
            <a:off x="1697135" y="2313991"/>
            <a:ext cx="0" cy="3189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871CF888-EA4A-3844-BABD-C458A1B7D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149225"/>
            <a:ext cx="10515600" cy="1325563"/>
          </a:xfrm>
        </p:spPr>
        <p:txBody>
          <a:bodyPr/>
          <a:lstStyle/>
          <a:p>
            <a:r>
              <a:rPr lang="en-US" dirty="0"/>
              <a:t>Clustering step 1: assign samples to groups</a:t>
            </a:r>
          </a:p>
        </p:txBody>
      </p:sp>
    </p:spTree>
    <p:extLst>
      <p:ext uri="{BB962C8B-B14F-4D97-AF65-F5344CB8AC3E}">
        <p14:creationId xmlns:p14="http://schemas.microsoft.com/office/powerpoint/2010/main" val="3390038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DF96585-2D6C-2E47-BE04-A692191CD3D4}"/>
              </a:ext>
            </a:extLst>
          </p:cNvPr>
          <p:cNvSpPr/>
          <p:nvPr/>
        </p:nvSpPr>
        <p:spPr>
          <a:xfrm>
            <a:off x="2001935" y="4320073"/>
            <a:ext cx="241300" cy="25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030D5-A282-E149-AF81-91FB44EC224E}"/>
              </a:ext>
            </a:extLst>
          </p:cNvPr>
          <p:cNvSpPr/>
          <p:nvPr/>
        </p:nvSpPr>
        <p:spPr>
          <a:xfrm>
            <a:off x="2528985" y="4777273"/>
            <a:ext cx="241300" cy="2540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B3BA41-4121-1D43-9960-FB66BB4B8653}"/>
              </a:ext>
            </a:extLst>
          </p:cNvPr>
          <p:cNvSpPr/>
          <p:nvPr/>
        </p:nvSpPr>
        <p:spPr>
          <a:xfrm>
            <a:off x="2497235" y="3900973"/>
            <a:ext cx="241300" cy="25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2B53B7-2E49-5B47-8B1E-627BFD439D6D}"/>
              </a:ext>
            </a:extLst>
          </p:cNvPr>
          <p:cNvSpPr/>
          <p:nvPr/>
        </p:nvSpPr>
        <p:spPr>
          <a:xfrm>
            <a:off x="5435600" y="3507273"/>
            <a:ext cx="241300" cy="2540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6F8FDD-3EE8-5B49-B94B-C7C881C05DAC}"/>
              </a:ext>
            </a:extLst>
          </p:cNvPr>
          <p:cNvSpPr/>
          <p:nvPr/>
        </p:nvSpPr>
        <p:spPr>
          <a:xfrm>
            <a:off x="5194300" y="2935773"/>
            <a:ext cx="241300" cy="25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3B04F2-87B1-2C48-9C1F-1A44C381A22B}"/>
              </a:ext>
            </a:extLst>
          </p:cNvPr>
          <p:cNvSpPr/>
          <p:nvPr/>
        </p:nvSpPr>
        <p:spPr>
          <a:xfrm>
            <a:off x="5854700" y="3062773"/>
            <a:ext cx="241300" cy="2540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73F58C-93B9-3B49-9A7A-6495416508B0}"/>
              </a:ext>
            </a:extLst>
          </p:cNvPr>
          <p:cNvCxnSpPr>
            <a:cxnSpLocks/>
          </p:cNvCxnSpPr>
          <p:nvPr/>
        </p:nvCxnSpPr>
        <p:spPr>
          <a:xfrm>
            <a:off x="1697135" y="5503555"/>
            <a:ext cx="54330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D02DCE-CD6E-2E4F-9955-43C747CB2C94}"/>
              </a:ext>
            </a:extLst>
          </p:cNvPr>
          <p:cNvCxnSpPr>
            <a:cxnSpLocks/>
          </p:cNvCxnSpPr>
          <p:nvPr/>
        </p:nvCxnSpPr>
        <p:spPr>
          <a:xfrm flipV="1">
            <a:off x="1697135" y="2313991"/>
            <a:ext cx="0" cy="3189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373446F-D904-084F-9028-E88080F64700}"/>
              </a:ext>
            </a:extLst>
          </p:cNvPr>
          <p:cNvSpPr/>
          <p:nvPr/>
        </p:nvSpPr>
        <p:spPr>
          <a:xfrm>
            <a:off x="3467308" y="3507273"/>
            <a:ext cx="99060" cy="96987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5DA9C6-F5C0-464F-9D93-BCFD808A9DB5}"/>
              </a:ext>
            </a:extLst>
          </p:cNvPr>
          <p:cNvSpPr/>
          <p:nvPr/>
        </p:nvSpPr>
        <p:spPr>
          <a:xfrm>
            <a:off x="4655358" y="4061142"/>
            <a:ext cx="99060" cy="96987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FEDFB64-7789-A948-A160-AE108C8E8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149225"/>
            <a:ext cx="10515600" cy="1325563"/>
          </a:xfrm>
        </p:spPr>
        <p:txBody>
          <a:bodyPr/>
          <a:lstStyle/>
          <a:p>
            <a:r>
              <a:rPr lang="en-US" dirty="0"/>
              <a:t>Clustering step 2: evaluate the quality of the assigned clusters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978B9-8479-B247-8EE1-B01AD2FB71EB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2224015" y="3590057"/>
            <a:ext cx="1257800" cy="8570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148662-D902-D34A-B96D-6552CB42568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2697830" y="3555767"/>
            <a:ext cx="769478" cy="4067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6DCAD1-06E2-2345-BCC5-38C01C316CCF}"/>
              </a:ext>
            </a:extLst>
          </p:cNvPr>
          <p:cNvCxnSpPr>
            <a:cxnSpLocks/>
            <a:stCxn id="9" idx="2"/>
            <a:endCxn id="16" idx="7"/>
          </p:cNvCxnSpPr>
          <p:nvPr/>
        </p:nvCxnSpPr>
        <p:spPr>
          <a:xfrm flipH="1">
            <a:off x="3551861" y="3062773"/>
            <a:ext cx="1642439" cy="4587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FC2D0A9-552F-C446-9EAF-02F6E0774CD9}"/>
              </a:ext>
            </a:extLst>
          </p:cNvPr>
          <p:cNvCxnSpPr>
            <a:cxnSpLocks/>
            <a:stCxn id="17" idx="3"/>
          </p:cNvCxnSpPr>
          <p:nvPr/>
        </p:nvCxnSpPr>
        <p:spPr>
          <a:xfrm flipH="1">
            <a:off x="2556937" y="4143926"/>
            <a:ext cx="2112928" cy="79614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8EA944-BEAC-4041-AC4F-E1CCFE9FF702}"/>
              </a:ext>
            </a:extLst>
          </p:cNvPr>
          <p:cNvCxnSpPr>
            <a:cxnSpLocks/>
            <a:stCxn id="8" idx="3"/>
            <a:endCxn id="17" idx="6"/>
          </p:cNvCxnSpPr>
          <p:nvPr/>
        </p:nvCxnSpPr>
        <p:spPr>
          <a:xfrm flipH="1">
            <a:off x="4754418" y="3724076"/>
            <a:ext cx="716520" cy="3855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93B8E3-53EB-C94B-8E9C-8429F4F5E609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4704888" y="3204497"/>
            <a:ext cx="1230556" cy="8566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497616B-3319-9E4A-A9CA-062D0D62D5B6}"/>
              </a:ext>
            </a:extLst>
          </p:cNvPr>
          <p:cNvSpPr txBox="1"/>
          <p:nvPr/>
        </p:nvSpPr>
        <p:spPr>
          <a:xfrm>
            <a:off x="3212546" y="1741774"/>
            <a:ext cx="2402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Within group distances</a:t>
            </a:r>
          </a:p>
        </p:txBody>
      </p:sp>
    </p:spTree>
    <p:extLst>
      <p:ext uri="{BB962C8B-B14F-4D97-AF65-F5344CB8AC3E}">
        <p14:creationId xmlns:p14="http://schemas.microsoft.com/office/powerpoint/2010/main" val="1951504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</TotalTime>
  <Words>434</Words>
  <Application>Microsoft Macintosh PowerPoint</Application>
  <PresentationFormat>Widescreen</PresentationFormat>
  <Paragraphs>112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Data Analysis in Python Pt. 2: Unsupervised Learning</vt:lpstr>
      <vt:lpstr>Agenda for Today</vt:lpstr>
      <vt:lpstr>Last time: Supervised Learning</vt:lpstr>
      <vt:lpstr>Unsupervised Learning</vt:lpstr>
      <vt:lpstr>Clustering</vt:lpstr>
      <vt:lpstr>Clustering</vt:lpstr>
      <vt:lpstr>PowerPoint Presentation</vt:lpstr>
      <vt:lpstr>Clustering step 1: assign samples to groups</vt:lpstr>
      <vt:lpstr>Clustering step 2: evaluate the quality of the assigned clusters</vt:lpstr>
      <vt:lpstr>Clustering step 2: evaluate the quality of the assigned clusters</vt:lpstr>
      <vt:lpstr>Optimal assignment of clusters</vt:lpstr>
      <vt:lpstr>K-means clustering</vt:lpstr>
      <vt:lpstr>Running K-means clustering using scikit-learn</vt:lpstr>
      <vt:lpstr>Some popular clustering algorithms</vt:lpstr>
      <vt:lpstr>Dimensionality reduction</vt:lpstr>
      <vt:lpstr>Data often has some lower-dimensional, “intrinsic” dimension</vt:lpstr>
      <vt:lpstr>Sometimes, intrinsic dimensionality is due to interpretable factors</vt:lpstr>
      <vt:lpstr>Dimensionality reduction algorithms make assumptions about relationships among variables to reduce the data</vt:lpstr>
      <vt:lpstr>Dimensionality reduction algorithms make assumptions about relationships among variables to reduce the data</vt:lpstr>
      <vt:lpstr>Dimensionality reduction algorithms make assumptions about relationships among variables to reduce the data</vt:lpstr>
      <vt:lpstr>Some common dimensionality algorithms</vt:lpstr>
      <vt:lpstr>Your homework</vt:lpstr>
      <vt:lpstr>Course overview</vt:lpstr>
      <vt:lpstr>Course overview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Pt. 2</dc:title>
  <dc:creator>Benjamin Auerbach</dc:creator>
  <cp:lastModifiedBy>Benjamin Auerbach</cp:lastModifiedBy>
  <cp:revision>32</cp:revision>
  <dcterms:created xsi:type="dcterms:W3CDTF">2020-08-07T18:07:47Z</dcterms:created>
  <dcterms:modified xsi:type="dcterms:W3CDTF">2020-08-11T20:21:51Z</dcterms:modified>
</cp:coreProperties>
</file>